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14" autoAdjust="0"/>
  </p:normalViewPr>
  <p:slideViewPr>
    <p:cSldViewPr>
      <p:cViewPr>
        <p:scale>
          <a:sx n="89" d="100"/>
          <a:sy n="89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BAAA9-A73F-4F25-A8E6-26EE235C6B55}" type="datetimeFigureOut">
              <a:rPr lang="sk-SK" smtClean="0"/>
              <a:pPr/>
              <a:t>4. 6. 2013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7DA7D-14AA-43A6-A32F-EFE42DDF52C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7DA7D-14AA-43A6-A32F-EFE42DDF52C5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B709-2487-4C95-BCF5-3EB790D8D6E7}" type="datetimeFigureOut">
              <a:rPr lang="sk-SK" smtClean="0"/>
              <a:pPr/>
              <a:t>4. 6. 2013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10AB-4380-4D6D-A187-6331C00577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B709-2487-4C95-BCF5-3EB790D8D6E7}" type="datetimeFigureOut">
              <a:rPr lang="sk-SK" smtClean="0"/>
              <a:pPr/>
              <a:t>4. 6. 2013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10AB-4380-4D6D-A187-6331C00577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B709-2487-4C95-BCF5-3EB790D8D6E7}" type="datetimeFigureOut">
              <a:rPr lang="sk-SK" smtClean="0"/>
              <a:pPr/>
              <a:t>4. 6. 2013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10AB-4380-4D6D-A187-6331C00577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B709-2487-4C95-BCF5-3EB790D8D6E7}" type="datetimeFigureOut">
              <a:rPr lang="sk-SK" smtClean="0"/>
              <a:pPr/>
              <a:t>4. 6. 2013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10AB-4380-4D6D-A187-6331C00577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B709-2487-4C95-BCF5-3EB790D8D6E7}" type="datetimeFigureOut">
              <a:rPr lang="sk-SK" smtClean="0"/>
              <a:pPr/>
              <a:t>4. 6. 2013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10AB-4380-4D6D-A187-6331C00577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B709-2487-4C95-BCF5-3EB790D8D6E7}" type="datetimeFigureOut">
              <a:rPr lang="sk-SK" smtClean="0"/>
              <a:pPr/>
              <a:t>4. 6. 2013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10AB-4380-4D6D-A187-6331C00577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B709-2487-4C95-BCF5-3EB790D8D6E7}" type="datetimeFigureOut">
              <a:rPr lang="sk-SK" smtClean="0"/>
              <a:pPr/>
              <a:t>4. 6. 2013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10AB-4380-4D6D-A187-6331C00577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B709-2487-4C95-BCF5-3EB790D8D6E7}" type="datetimeFigureOut">
              <a:rPr lang="sk-SK" smtClean="0"/>
              <a:pPr/>
              <a:t>4. 6. 2013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10AB-4380-4D6D-A187-6331C00577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B709-2487-4C95-BCF5-3EB790D8D6E7}" type="datetimeFigureOut">
              <a:rPr lang="sk-SK" smtClean="0"/>
              <a:pPr/>
              <a:t>4. 6. 2013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10AB-4380-4D6D-A187-6331C00577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B709-2487-4C95-BCF5-3EB790D8D6E7}" type="datetimeFigureOut">
              <a:rPr lang="sk-SK" smtClean="0"/>
              <a:pPr/>
              <a:t>4. 6. 2013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10AB-4380-4D6D-A187-6331C00577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B709-2487-4C95-BCF5-3EB790D8D6E7}" type="datetimeFigureOut">
              <a:rPr lang="sk-SK" smtClean="0"/>
              <a:pPr/>
              <a:t>4. 6. 2013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78110AB-4380-4D6D-A187-6331C005778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A9B709-2487-4C95-BCF5-3EB790D8D6E7}" type="datetimeFigureOut">
              <a:rPr lang="sk-SK" smtClean="0"/>
              <a:pPr/>
              <a:t>4. 6. 2013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8110AB-4380-4D6D-A187-6331C0057783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X6UFtkBucw" TargetMode="External"/><Relationship Id="rId2" Type="http://schemas.openxmlformats.org/officeDocument/2006/relationships/hyperlink" Target="http://www.youtube.com/watch?v=6Yxqz-QP93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hyperlink" Target="http://www.youtube.com/watch?v=VpNqQbIy7x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uwec.edu/piercech/animals/frog.htm" TargetMode="External"/><Relationship Id="rId2" Type="http://schemas.openxmlformats.org/officeDocument/2006/relationships/hyperlink" Target="http://cs.wikipedia.org/wiki/Pralesni%C4%8Dka_stra%C5%A1n%C3%A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imaldiversity.ummz.umich.edu/accounts/Phyllobates_terribilis/" TargetMode="External"/><Relationship Id="rId5" Type="http://schemas.openxmlformats.org/officeDocument/2006/relationships/hyperlink" Target="http://tvnoviny.sk/sekcia/spravy/zaujimavosti/krasa-a-jed-to-su-pralesnicky-alias-sipove-zaby.html" TargetMode="External"/><Relationship Id="rId4" Type="http://schemas.openxmlformats.org/officeDocument/2006/relationships/hyperlink" Target="http://cs.wikipedia.org/wiki/Batrachotoxi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980728"/>
            <a:ext cx="7278960" cy="1800200"/>
          </a:xfrm>
        </p:spPr>
        <p:txBody>
          <a:bodyPr/>
          <a:lstStyle/>
          <a:p>
            <a:r>
              <a:rPr lang="sk-SK" sz="6000" dirty="0" err="1" smtClean="0"/>
              <a:t>Pralesnička</a:t>
            </a:r>
            <a:r>
              <a:rPr lang="sk-SK" sz="6000" dirty="0" smtClean="0"/>
              <a:t> strašná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4000" dirty="0" smtClean="0"/>
              <a:t>(</a:t>
            </a:r>
            <a:r>
              <a:rPr lang="sk-SK" sz="4000" dirty="0" err="1" smtClean="0"/>
              <a:t>Phyllobates</a:t>
            </a:r>
            <a:r>
              <a:rPr lang="sk-SK" sz="4000" dirty="0" smtClean="0"/>
              <a:t> </a:t>
            </a:r>
            <a:r>
              <a:rPr lang="sk-SK" sz="4000" dirty="0" err="1" smtClean="0"/>
              <a:t>terribilis</a:t>
            </a:r>
            <a:r>
              <a:rPr lang="sk-SK" sz="4000" dirty="0" smtClean="0"/>
              <a:t>)</a:t>
            </a:r>
            <a:endParaRPr lang="sk-SK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4048" y="5949280"/>
            <a:ext cx="3384048" cy="504056"/>
          </a:xfrm>
        </p:spPr>
        <p:txBody>
          <a:bodyPr/>
          <a:lstStyle/>
          <a:p>
            <a:r>
              <a:rPr lang="sk-SK" dirty="0" smtClean="0"/>
              <a:t>Patrik </a:t>
            </a:r>
            <a:r>
              <a:rPr lang="sk-SK" dirty="0" err="1" smtClean="0"/>
              <a:t>Strakay</a:t>
            </a:r>
            <a:r>
              <a:rPr lang="sk-SK" dirty="0" smtClean="0"/>
              <a:t> II.B</a:t>
            </a:r>
            <a:endParaRPr lang="sk-SK" dirty="0"/>
          </a:p>
        </p:txBody>
      </p:sp>
      <p:pic>
        <p:nvPicPr>
          <p:cNvPr id="6" name="Obrázok 5" descr="pralesnič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140968"/>
            <a:ext cx="4104456" cy="3168867"/>
          </a:xfrm>
          <a:prstGeom prst="rect">
            <a:avLst/>
          </a:prstGeom>
        </p:spPr>
      </p:pic>
      <p:pic>
        <p:nvPicPr>
          <p:cNvPr id="5" name="Obrázok 4" descr="1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140968"/>
            <a:ext cx="3327117" cy="255079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sk-SK" sz="4000" dirty="0" smtClean="0">
                <a:solidFill>
                  <a:srgbClr val="00B050"/>
                </a:solidFill>
              </a:rPr>
              <a:t>Chov:</a:t>
            </a:r>
            <a:endParaRPr lang="sk-SK" sz="4000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/>
          <a:lstStyle/>
          <a:p>
            <a:pPr>
              <a:buClr>
                <a:srgbClr val="00B050"/>
              </a:buClr>
              <a:buFont typeface="Courier New" pitchFamily="49" charset="0"/>
              <a:buChar char="o"/>
            </a:pPr>
            <a:r>
              <a:rPr lang="sk-SK" dirty="0" smtClean="0"/>
              <a:t> </a:t>
            </a:r>
            <a:r>
              <a:rPr lang="sk-SK" sz="2400" dirty="0" smtClean="0"/>
              <a:t>Je aj neškodná, ak je dobre chovaná</a:t>
            </a:r>
          </a:p>
          <a:p>
            <a:pPr>
              <a:buClr>
                <a:srgbClr val="00B050"/>
              </a:buClr>
              <a:buFont typeface="Courier New" pitchFamily="49" charset="0"/>
              <a:buChar char="o"/>
            </a:pPr>
            <a:r>
              <a:rPr lang="sk-SK" sz="2400" dirty="0" smtClean="0"/>
              <a:t> Ako kŕmenie → cvrčky, termity ... </a:t>
            </a:r>
          </a:p>
          <a:p>
            <a:pPr>
              <a:buClr>
                <a:srgbClr val="00B050"/>
              </a:buClr>
              <a:buFont typeface="Courier New" pitchFamily="49" charset="0"/>
              <a:buChar char="o"/>
            </a:pPr>
            <a:r>
              <a:rPr lang="sk-SK" sz="2400" dirty="0" smtClean="0"/>
              <a:t> Teplota → od 21 do 25 ° C</a:t>
            </a:r>
          </a:p>
          <a:p>
            <a:pPr>
              <a:buClr>
                <a:srgbClr val="00B050"/>
              </a:buClr>
              <a:buFont typeface="Courier New" pitchFamily="49" charset="0"/>
              <a:buChar char="o"/>
            </a:pPr>
            <a:r>
              <a:rPr lang="sk-SK" sz="2400" dirty="0" smtClean="0"/>
              <a:t> Na vysoké teploty sú citlivé</a:t>
            </a:r>
          </a:p>
          <a:p>
            <a:pPr>
              <a:buClr>
                <a:srgbClr val="00B050"/>
              </a:buClr>
              <a:buFont typeface="Courier New" pitchFamily="49" charset="0"/>
              <a:buChar char="o"/>
            </a:pPr>
            <a:r>
              <a:rPr lang="sk-SK" sz="2400" dirty="0" smtClean="0"/>
              <a:t> Môže sa chovať v skupinách</a:t>
            </a:r>
            <a:endParaRPr lang="sk-SK" sz="2400" dirty="0"/>
          </a:p>
        </p:txBody>
      </p:sp>
      <p:pic>
        <p:nvPicPr>
          <p:cNvPr id="4" name="Obrázok 3" descr="ch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77072"/>
            <a:ext cx="7056784" cy="2427533"/>
          </a:xfrm>
          <a:prstGeom prst="rect">
            <a:avLst/>
          </a:prstGeom>
        </p:spPr>
      </p:pic>
      <p:pic>
        <p:nvPicPr>
          <p:cNvPr id="5" name="Obrázok 4" descr="ch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268760"/>
            <a:ext cx="3233936" cy="2425452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r>
              <a:rPr lang="sk-SK" sz="4000" dirty="0" smtClean="0">
                <a:solidFill>
                  <a:srgbClr val="FF0000"/>
                </a:solidFill>
              </a:rPr>
              <a:t>Videá:</a:t>
            </a:r>
            <a:endParaRPr lang="sk-SK" sz="4000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sk-SK" dirty="0" smtClean="0"/>
              <a:t> </a:t>
            </a:r>
            <a:r>
              <a:rPr lang="sk-SK" dirty="0" smtClean="0">
                <a:solidFill>
                  <a:srgbClr val="FF0000"/>
                </a:solidFill>
                <a:latin typeface="+mj-lt"/>
                <a:hlinkClick r:id="rId2"/>
              </a:rPr>
              <a:t>http://www.youtube.com/watch?v=6Yxqz-QP93A </a:t>
            </a:r>
            <a:endParaRPr lang="sk-SK" dirty="0" smtClean="0">
              <a:solidFill>
                <a:srgbClr val="FF0000"/>
              </a:solidFill>
              <a:latin typeface="+mj-lt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smtClean="0">
                <a:solidFill>
                  <a:srgbClr val="FF0000"/>
                </a:solidFill>
                <a:hlinkClick r:id="rId3"/>
              </a:rPr>
              <a:t>http://www.youtube.com/watch?v=ZX6UFtkBucw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smtClean="0">
                <a:solidFill>
                  <a:srgbClr val="FF0000"/>
                </a:solidFill>
                <a:hlinkClick r:id="rId4"/>
              </a:rPr>
              <a:t>http://www.youtube.com/watch?v=VpNqQbIy7xk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4" name="Obrázok 3" descr="žubrienk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3933056"/>
            <a:ext cx="2592288" cy="2356625"/>
          </a:xfrm>
          <a:prstGeom prst="rect">
            <a:avLst/>
          </a:prstGeom>
        </p:spPr>
      </p:pic>
      <p:pic>
        <p:nvPicPr>
          <p:cNvPr id="5" name="Obrázok 4" descr="terribili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3501008"/>
            <a:ext cx="4461218" cy="2899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Zdroje: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http://cs.wikipedia.org/wiki/Pralesni%C4%8Dka_stra%C5%A1n%C3%A1 </a:t>
            </a:r>
            <a:endParaRPr lang="sk-SK" dirty="0" smtClean="0"/>
          </a:p>
          <a:p>
            <a:r>
              <a:rPr lang="sk-SK" dirty="0" smtClean="0"/>
              <a:t> </a:t>
            </a:r>
            <a:r>
              <a:rPr lang="sk-SK" dirty="0" smtClean="0">
                <a:hlinkClick r:id="rId3"/>
              </a:rPr>
              <a:t>http://people.uwec.edu/piercech/animals/frog.htm</a:t>
            </a:r>
            <a:r>
              <a:rPr lang="sk-SK" dirty="0" smtClean="0"/>
              <a:t> </a:t>
            </a:r>
          </a:p>
          <a:p>
            <a:r>
              <a:rPr lang="sk-SK" dirty="0" smtClean="0"/>
              <a:t> </a:t>
            </a:r>
            <a:r>
              <a:rPr lang="sk-SK" dirty="0" smtClean="0">
                <a:hlinkClick r:id="rId4"/>
              </a:rPr>
              <a:t>http://cs.wikipedia.org/wiki/Batrachotoxin</a:t>
            </a:r>
            <a:r>
              <a:rPr lang="sk-SK" dirty="0" smtClean="0"/>
              <a:t> </a:t>
            </a:r>
          </a:p>
          <a:p>
            <a:r>
              <a:rPr lang="sk-SK" dirty="0" smtClean="0"/>
              <a:t> </a:t>
            </a:r>
            <a:r>
              <a:rPr lang="sk-SK" dirty="0" smtClean="0">
                <a:hlinkClick r:id="rId5"/>
              </a:rPr>
              <a:t>http://tvnoviny.sk/sekcia/spravy/zaujimavosti/krasa-a-jed-to-su-pralesnicky-alias-sipove-zaby.html</a:t>
            </a:r>
            <a:r>
              <a:rPr lang="sk-SK" dirty="0" smtClean="0"/>
              <a:t> </a:t>
            </a:r>
          </a:p>
          <a:p>
            <a:r>
              <a:rPr lang="sk-SK" dirty="0" smtClean="0">
                <a:hlinkClick r:id="rId6"/>
              </a:rPr>
              <a:t>http://animaldiversity.ummz.umich.edu/accounts/Phyllobates_terribilis/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049288"/>
          </a:xfrm>
        </p:spPr>
        <p:txBody>
          <a:bodyPr/>
          <a:lstStyle/>
          <a:p>
            <a:r>
              <a:rPr lang="sk-SK" dirty="0" smtClean="0"/>
              <a:t>Ďakujem za pozornosť </a:t>
            </a:r>
            <a:r>
              <a:rPr lang="sk-SK" dirty="0" smtClean="0">
                <a:sym typeface="Wingdings" pitchFamily="2" charset="2"/>
              </a:rPr>
              <a:t></a:t>
            </a:r>
            <a:endParaRPr lang="sk-SK" dirty="0"/>
          </a:p>
        </p:txBody>
      </p:sp>
      <p:pic>
        <p:nvPicPr>
          <p:cNvPr id="3" name="Obrázok 2" descr="pralesničk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996952"/>
            <a:ext cx="3960440" cy="2989011"/>
          </a:xfrm>
          <a:prstGeom prst="rect">
            <a:avLst/>
          </a:prstGeom>
        </p:spPr>
      </p:pic>
      <p:pic>
        <p:nvPicPr>
          <p:cNvPr id="4" name="Obrázok 3" descr="prááálesnič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780928"/>
            <a:ext cx="3456384" cy="3478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/>
          <a:lstStyle/>
          <a:p>
            <a:r>
              <a:rPr lang="sk-SK" dirty="0" smtClean="0"/>
              <a:t> </a:t>
            </a:r>
            <a:r>
              <a:rPr lang="sk-SK" sz="4000" dirty="0" smtClean="0">
                <a:solidFill>
                  <a:schemeClr val="accent3"/>
                </a:solidFill>
              </a:rPr>
              <a:t>Popis:</a:t>
            </a:r>
            <a:endParaRPr lang="sk-SK" sz="4000" dirty="0">
              <a:solidFill>
                <a:schemeClr val="accent3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/>
          <a:lstStyle/>
          <a:p>
            <a:r>
              <a:rPr lang="sk-SK" dirty="0" smtClean="0"/>
              <a:t> </a:t>
            </a:r>
            <a:r>
              <a:rPr lang="sk-SK" sz="2400" dirty="0" smtClean="0"/>
              <a:t>je najväčšia z druhu šípových žiab</a:t>
            </a:r>
          </a:p>
          <a:p>
            <a:r>
              <a:rPr lang="sk-SK" sz="2400" dirty="0" smtClean="0"/>
              <a:t> 55 mm</a:t>
            </a:r>
          </a:p>
          <a:p>
            <a:r>
              <a:rPr lang="sk-SK" sz="2400" dirty="0" smtClean="0"/>
              <a:t> samica je väčšia ako samec</a:t>
            </a:r>
          </a:p>
          <a:p>
            <a:r>
              <a:rPr lang="sk-SK" sz="2400" dirty="0" smtClean="0"/>
              <a:t> je pestro vyfarbená </a:t>
            </a:r>
          </a:p>
          <a:p>
            <a:r>
              <a:rPr lang="sk-SK" sz="2400" dirty="0" smtClean="0"/>
              <a:t> bez tmavých škvŕn </a:t>
            </a:r>
          </a:p>
          <a:p>
            <a:r>
              <a:rPr lang="sk-SK" sz="2400" dirty="0" smtClean="0"/>
              <a:t>výstražné sfarbenie = varujúce pred </a:t>
            </a:r>
            <a:r>
              <a:rPr lang="sk-SK" sz="2400" dirty="0" smtClean="0"/>
              <a:t>jej</a:t>
            </a:r>
            <a:r>
              <a:rPr lang="sk-SK" sz="2400" dirty="0" smtClean="0"/>
              <a:t> </a:t>
            </a:r>
            <a:r>
              <a:rPr lang="sk-SK" sz="2400" dirty="0" smtClean="0"/>
              <a:t>jedovatosťou</a:t>
            </a:r>
          </a:p>
          <a:p>
            <a:r>
              <a:rPr lang="sk-SK" sz="2400" dirty="0" smtClean="0"/>
              <a:t> na prstoch má priľnavé vankúšiky</a:t>
            </a:r>
          </a:p>
          <a:p>
            <a:r>
              <a:rPr lang="sk-SK" sz="2400" dirty="0" smtClean="0"/>
              <a:t> </a:t>
            </a:r>
            <a:r>
              <a:rPr lang="sk-SK" sz="2400" smtClean="0"/>
              <a:t>spodná čeľusť </a:t>
            </a:r>
            <a:r>
              <a:rPr lang="sk-SK" sz="2400" dirty="0" smtClean="0"/>
              <a:t>→ kostená doštička</a:t>
            </a:r>
          </a:p>
          <a:p>
            <a:r>
              <a:rPr lang="sk-SK" sz="2400" dirty="0" smtClean="0"/>
              <a:t> vyskytuje sa v troch rôznych farbách → mätovo-zelená, žltá a oranžová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5" name="Obrázok 4" descr="12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196752"/>
            <a:ext cx="3096344" cy="230818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310136" cy="1042440"/>
          </a:xfrm>
        </p:spPr>
        <p:txBody>
          <a:bodyPr/>
          <a:lstStyle/>
          <a:p>
            <a:r>
              <a:rPr lang="sk-SK" sz="4000" dirty="0" smtClean="0">
                <a:solidFill>
                  <a:srgbClr val="92D050"/>
                </a:solidFill>
              </a:rPr>
              <a:t>Mätovo</a:t>
            </a:r>
            <a:r>
              <a:rPr lang="sk-SK" sz="4000" dirty="0" smtClean="0">
                <a:solidFill>
                  <a:schemeClr val="tx1"/>
                </a:solidFill>
              </a:rPr>
              <a:t>-</a:t>
            </a:r>
            <a:r>
              <a:rPr lang="sk-SK" sz="4000" dirty="0" smtClean="0">
                <a:solidFill>
                  <a:srgbClr val="00B050"/>
                </a:solidFill>
              </a:rPr>
              <a:t>zelená:</a:t>
            </a:r>
            <a:endParaRPr lang="sk-SK" sz="4000" dirty="0">
              <a:solidFill>
                <a:srgbClr val="00B050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166120" cy="4572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 sz="2400" dirty="0" smtClean="0"/>
              <a:t> Obýva kolumbijské územie La </a:t>
            </a:r>
            <a:r>
              <a:rPr lang="sk-SK" sz="2400" dirty="0" err="1" smtClean="0"/>
              <a:t>Brea</a:t>
            </a:r>
            <a:endParaRPr lang="sk-SK" sz="2400" dirty="0" smtClean="0"/>
          </a:p>
          <a:p>
            <a:pPr>
              <a:buFont typeface="Wingdings" pitchFamily="2" charset="2"/>
              <a:buChar char="Ø"/>
            </a:pPr>
            <a:r>
              <a:rPr lang="sk-SK" sz="2400" dirty="0" smtClean="0"/>
              <a:t> Je chovaná v zajatí</a:t>
            </a:r>
          </a:p>
          <a:p>
            <a:pPr>
              <a:buFont typeface="Wingdings" pitchFamily="2" charset="2"/>
              <a:buChar char="Ø"/>
            </a:pPr>
            <a:r>
              <a:rPr lang="sk-SK" sz="2400" dirty="0" smtClean="0"/>
              <a:t> Názov farby je zavádzajúci → druhy bývajú svetlozelené alebo biele</a:t>
            </a:r>
          </a:p>
          <a:p>
            <a:pPr>
              <a:buFont typeface="Wingdings" pitchFamily="2" charset="2"/>
              <a:buChar char="Ø"/>
            </a:pPr>
            <a:r>
              <a:rPr lang="sk-SK" sz="2400" dirty="0" smtClean="0"/>
              <a:t> Samičky sú považované za najväčšie šípové žaby na Zemi</a:t>
            </a:r>
            <a:endParaRPr lang="sk-SK" dirty="0"/>
          </a:p>
        </p:txBody>
      </p:sp>
      <p:pic>
        <p:nvPicPr>
          <p:cNvPr id="5" name="Zástupný symbol obsahu 4" descr="mätovo-zelená pralesnič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974232"/>
            <a:ext cx="4176464" cy="2786485"/>
          </a:xfrm>
        </p:spPr>
      </p:pic>
      <p:pic>
        <p:nvPicPr>
          <p:cNvPr id="8" name="Obrázok 7" descr="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030584"/>
            <a:ext cx="3816424" cy="24639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258464"/>
          </a:xfrm>
        </p:spPr>
        <p:txBody>
          <a:bodyPr/>
          <a:lstStyle/>
          <a:p>
            <a:r>
              <a:rPr lang="sk-SK" sz="4000" dirty="0" smtClean="0">
                <a:solidFill>
                  <a:srgbClr val="FFFF00"/>
                </a:solidFill>
              </a:rPr>
              <a:t>Žltá:</a:t>
            </a:r>
            <a:endParaRPr lang="sk-SK" sz="4000" dirty="0">
              <a:solidFill>
                <a:srgbClr val="FFFF00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916832"/>
            <a:ext cx="3382144" cy="4331568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sk-SK" sz="2400" dirty="0" err="1" smtClean="0"/>
              <a:t>Golden</a:t>
            </a:r>
            <a:r>
              <a:rPr lang="sk-SK" sz="2400" dirty="0" smtClean="0"/>
              <a:t> </a:t>
            </a:r>
            <a:r>
              <a:rPr lang="sk-SK" sz="2400" dirty="0" err="1" smtClean="0"/>
              <a:t>poison</a:t>
            </a:r>
            <a:r>
              <a:rPr lang="sk-SK" sz="2400" dirty="0" smtClean="0"/>
              <a:t> </a:t>
            </a:r>
            <a:r>
              <a:rPr lang="sk-SK" sz="2400" dirty="0" err="1" smtClean="0"/>
              <a:t>dart</a:t>
            </a:r>
            <a:r>
              <a:rPr lang="sk-SK" sz="2400" dirty="0" smtClean="0"/>
              <a:t> </a:t>
            </a:r>
            <a:r>
              <a:rPr lang="sk-SK" sz="2400" dirty="0" err="1" smtClean="0"/>
              <a:t>frog</a:t>
            </a:r>
            <a:r>
              <a:rPr lang="sk-SK" sz="2400" dirty="0" smtClean="0"/>
              <a:t>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sk-SK" sz="2400" dirty="0" smtClean="0"/>
              <a:t> Jedinci sú </a:t>
            </a:r>
            <a:r>
              <a:rPr lang="sk-SK" sz="2400" dirty="0" err="1" smtClean="0"/>
              <a:t>pastelovožlté</a:t>
            </a:r>
            <a:r>
              <a:rPr lang="sk-SK" sz="2400" dirty="0" smtClean="0"/>
              <a:t> až tmavé či zlatožlté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sk-SK" sz="2400" dirty="0" smtClean="0"/>
              <a:t> Obýva územie </a:t>
            </a:r>
            <a:r>
              <a:rPr lang="sk-SK" sz="2400" dirty="0" err="1" smtClean="0"/>
              <a:t>Quebrada</a:t>
            </a:r>
            <a:r>
              <a:rPr lang="sk-SK" sz="2400" dirty="0" smtClean="0"/>
              <a:t> </a:t>
            </a:r>
            <a:r>
              <a:rPr lang="sk-SK" sz="2400" dirty="0" err="1" smtClean="0"/>
              <a:t>Guangui</a:t>
            </a:r>
            <a:r>
              <a:rPr lang="sk-SK" sz="2400" dirty="0" smtClean="0"/>
              <a:t> v Kolumbii</a:t>
            </a:r>
            <a:endParaRPr lang="sk-SK" sz="2400" dirty="0"/>
          </a:p>
        </p:txBody>
      </p:sp>
      <p:pic>
        <p:nvPicPr>
          <p:cNvPr id="5" name="Zástupný symbol obsahu 4" descr="žltá pralesnič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908720"/>
            <a:ext cx="4223026" cy="2808312"/>
          </a:xfrm>
        </p:spPr>
      </p:pic>
      <p:pic>
        <p:nvPicPr>
          <p:cNvPr id="6" name="Obrázok 5" descr="1234567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861048"/>
            <a:ext cx="4176464" cy="264764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 smtClean="0">
                <a:solidFill>
                  <a:schemeClr val="accent3"/>
                </a:solidFill>
              </a:rPr>
              <a:t>Oranžová:</a:t>
            </a:r>
            <a:endParaRPr lang="sk-SK" sz="4000" dirty="0">
              <a:solidFill>
                <a:schemeClr val="accent3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844824"/>
            <a:ext cx="3094112" cy="4403576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sk-SK" sz="2400" dirty="0" smtClean="0"/>
              <a:t> Nie je až taká bežná ako tie dve predchádzajúce</a:t>
            </a:r>
          </a:p>
          <a:p>
            <a:pPr>
              <a:buFont typeface="Courier New" pitchFamily="49" charset="0"/>
              <a:buChar char="o"/>
            </a:pPr>
            <a:r>
              <a:rPr lang="sk-SK" sz="2400" dirty="0" smtClean="0"/>
              <a:t> Žije taktiež v Kolumbii</a:t>
            </a:r>
          </a:p>
          <a:p>
            <a:pPr>
              <a:buFont typeface="Courier New" pitchFamily="49" charset="0"/>
              <a:buChar char="o"/>
            </a:pPr>
            <a:r>
              <a:rPr lang="sk-SK" sz="2400" dirty="0" smtClean="0"/>
              <a:t> Väčšinou má kovovo-oranžovú či žltooranžovú farbu premenlivo sýtu</a:t>
            </a:r>
            <a:endParaRPr lang="sk-SK" sz="2400" dirty="0"/>
          </a:p>
        </p:txBody>
      </p:sp>
      <p:pic>
        <p:nvPicPr>
          <p:cNvPr id="5" name="Zástupný symbol obsahu 4" descr="oranžová pralesnič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3861048"/>
            <a:ext cx="4028448" cy="2736304"/>
          </a:xfrm>
        </p:spPr>
      </p:pic>
      <p:pic>
        <p:nvPicPr>
          <p:cNvPr id="6" name="Obrázok 5" descr="123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932724"/>
            <a:ext cx="3888432" cy="2592288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sk-SK" sz="4000" dirty="0" smtClean="0">
                <a:solidFill>
                  <a:srgbClr val="FF0000"/>
                </a:solidFill>
              </a:rPr>
              <a:t>Jed:</a:t>
            </a:r>
            <a:endParaRPr lang="sk-SK" sz="4000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smtClean="0"/>
              <a:t>Koža je nasýtená alkaloidným jedom (</a:t>
            </a:r>
            <a:r>
              <a:rPr lang="sk-SK" sz="2400" dirty="0" err="1" smtClean="0"/>
              <a:t>batrachotoxíny</a:t>
            </a:r>
            <a:r>
              <a:rPr lang="sk-SK" sz="2400" dirty="0" smtClean="0"/>
              <a:t>)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sk-SK" sz="2400" dirty="0" smtClean="0"/>
              <a:t> </a:t>
            </a:r>
            <a:r>
              <a:rPr lang="sk-SK" sz="2400" dirty="0" err="1" smtClean="0"/>
              <a:t>Batrachotoxín</a:t>
            </a:r>
            <a:r>
              <a:rPr lang="sk-SK" sz="2400" dirty="0" smtClean="0"/>
              <a:t> → je silne účinný </a:t>
            </a:r>
            <a:r>
              <a:rPr lang="sk-SK" sz="2400" dirty="0" err="1" smtClean="0"/>
              <a:t>stereoidný</a:t>
            </a:r>
            <a:r>
              <a:rPr lang="sk-SK" sz="2400" dirty="0" smtClean="0"/>
              <a:t> alkaloid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sk-SK" sz="2400" dirty="0" smtClean="0"/>
              <a:t> Jed je vylučovaný v sekrétoch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sk-SK" sz="2400" dirty="0" smtClean="0"/>
              <a:t> Jedovaté žaby jed neprodukujú 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sk-SK" sz="2400" dirty="0" smtClean="0"/>
              <a:t> </a:t>
            </a:r>
            <a:r>
              <a:rPr lang="sk-SK" sz="2400" dirty="0" err="1" smtClean="0"/>
              <a:t>Pralesnička</a:t>
            </a:r>
            <a:r>
              <a:rPr lang="sk-SK" sz="2400" dirty="0" smtClean="0"/>
              <a:t> strašná je zo všetkých najjedovatejšia 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sk-SK" sz="2400" dirty="0" smtClean="0"/>
              <a:t> Môže viesť k zlyhaniu srdca alebo ku </a:t>
            </a:r>
            <a:r>
              <a:rPr lang="sk-SK" sz="2400" dirty="0" err="1" smtClean="0"/>
              <a:t>fibrilácii</a:t>
            </a:r>
            <a:r>
              <a:rPr lang="sk-SK" sz="2400" dirty="0" smtClean="0"/>
              <a:t> </a:t>
            </a:r>
            <a:endParaRPr lang="sk-SK" sz="2400" dirty="0"/>
          </a:p>
        </p:txBody>
      </p:sp>
      <p:pic>
        <p:nvPicPr>
          <p:cNvPr id="4" name="Obrázok 3" descr="batrachotox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246416"/>
            <a:ext cx="3456384" cy="2240690"/>
          </a:xfrm>
          <a:prstGeom prst="rect">
            <a:avLst/>
          </a:prstGeom>
        </p:spPr>
      </p:pic>
      <p:pic>
        <p:nvPicPr>
          <p:cNvPr id="6" name="Obrázok 5" descr="pumiliotoxi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293096"/>
            <a:ext cx="3672408" cy="2061703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accent2"/>
              </a:buClr>
              <a:buFont typeface="Wingdings" pitchFamily="2" charset="2"/>
              <a:buChar char="Ø"/>
            </a:pPr>
            <a:r>
              <a:rPr lang="sk-SK" sz="2400" dirty="0" smtClean="0"/>
              <a:t>Žaby môžu uchovávať </a:t>
            </a:r>
            <a:r>
              <a:rPr lang="sk-SK" sz="2400" dirty="0" err="1" smtClean="0"/>
              <a:t>batrachotoxín</a:t>
            </a:r>
            <a:r>
              <a:rPr lang="sk-SK" sz="2400" dirty="0" smtClean="0"/>
              <a:t> aj celé roky </a:t>
            </a:r>
          </a:p>
          <a:p>
            <a:pPr marL="514350" indent="-514350">
              <a:buClr>
                <a:schemeClr val="accent2"/>
              </a:buClr>
              <a:buFont typeface="Wingdings" pitchFamily="2" charset="2"/>
              <a:buChar char="Ø"/>
            </a:pPr>
            <a:r>
              <a:rPr lang="sk-SK" sz="2400" dirty="0" smtClean="0"/>
              <a:t>Má okolo 1 mg jedu = k zabitiu 10 000 myší = 10-20 ľudí </a:t>
            </a:r>
          </a:p>
          <a:p>
            <a:pPr marL="514350" indent="-514350">
              <a:buClr>
                <a:schemeClr val="accent2"/>
              </a:buClr>
              <a:buFont typeface="Wingdings" pitchFamily="2" charset="2"/>
              <a:buChar char="Ø"/>
            </a:pPr>
            <a:r>
              <a:rPr lang="sk-SK" sz="2400" dirty="0" smtClean="0"/>
              <a:t>Uchováva jed v kožných žľazách</a:t>
            </a:r>
          </a:p>
          <a:p>
            <a:pPr marL="514350" indent="-514350">
              <a:buClr>
                <a:schemeClr val="accent2"/>
              </a:buClr>
              <a:buFont typeface="Wingdings" pitchFamily="2" charset="2"/>
              <a:buChar char="Ø"/>
            </a:pPr>
            <a:r>
              <a:rPr lang="sk-SK" sz="2400" dirty="0" smtClean="0"/>
              <a:t>Jej jed je veľmi dôležitý pre Indiánov </a:t>
            </a:r>
          </a:p>
          <a:p>
            <a:pPr marL="514350" indent="-514350">
              <a:buClr>
                <a:schemeClr val="accent2"/>
              </a:buClr>
              <a:buFont typeface="Wingdings" pitchFamily="2" charset="2"/>
              <a:buChar char="Ø"/>
            </a:pPr>
            <a:r>
              <a:rPr lang="sk-SK" sz="2400" dirty="0" smtClean="0"/>
              <a:t>Jed je pre ňu obranným mechanizmom </a:t>
            </a:r>
          </a:p>
          <a:p>
            <a:pPr marL="514350" indent="-514350">
              <a:buClr>
                <a:schemeClr val="accent2"/>
              </a:buClr>
              <a:buNone/>
            </a:pPr>
            <a:r>
              <a:rPr lang="sk-SK" sz="2400" dirty="0" smtClean="0"/>
              <a:t> </a:t>
            </a:r>
          </a:p>
        </p:txBody>
      </p:sp>
      <p:pic>
        <p:nvPicPr>
          <p:cNvPr id="4" name="Obrázok 3" descr="pralesničk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56992"/>
            <a:ext cx="4000274" cy="3024336"/>
          </a:xfrm>
          <a:prstGeom prst="rect">
            <a:avLst/>
          </a:prstGeom>
        </p:spPr>
      </p:pic>
      <p:pic>
        <p:nvPicPr>
          <p:cNvPr id="6" name="Obrázok 5" descr="12345678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39" y="3568918"/>
            <a:ext cx="3528393" cy="259609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accent1"/>
                </a:solidFill>
              </a:rPr>
              <a:t>Spôsob života:</a:t>
            </a:r>
            <a:endParaRPr lang="sk-SK" sz="4000" dirty="0">
              <a:solidFill>
                <a:schemeClr val="accent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sk-SK" dirty="0" smtClean="0"/>
              <a:t> </a:t>
            </a:r>
            <a:r>
              <a:rPr lang="sk-SK" sz="2400" dirty="0" smtClean="0"/>
              <a:t>Jedna z najinteligentnejších žiab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sk-SK" sz="2400" dirty="0" smtClean="0"/>
              <a:t> Chovaná </a:t>
            </a:r>
            <a:r>
              <a:rPr lang="sk-SK" sz="2400" dirty="0" err="1" smtClean="0"/>
              <a:t>pralesnička</a:t>
            </a:r>
            <a:r>
              <a:rPr lang="sk-SK" sz="2400" dirty="0" smtClean="0"/>
              <a:t> dokáže rozpoznať svojich opatrovníkov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sk-SK" sz="2400" dirty="0" smtClean="0"/>
              <a:t> Sú šikovné lovkyne jazykom → dlhý lepkavý jazyk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sk-SK" sz="2400" dirty="0" smtClean="0"/>
              <a:t> Sú zvedavé, odvážne a trošku nezraniteľné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sk-SK" sz="2400" dirty="0" smtClean="0"/>
              <a:t> Neskrývajú sa pred predátormi 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sk-SK" sz="2400" dirty="0" smtClean="0"/>
              <a:t> Skôr ich zastrašujú svojimi farbami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sk-SK" sz="2400" dirty="0" smtClean="0"/>
              <a:t> Sú tiež veľmi spoločenskými tvormi 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sk-SK" sz="2400" dirty="0" smtClean="0"/>
              <a:t> Málokedy agresívne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sk-SK" sz="2400" dirty="0" smtClean="0"/>
              <a:t> Roztržky samcov v skupinách</a:t>
            </a:r>
            <a:endParaRPr lang="sk-SK" sz="2400" dirty="0"/>
          </a:p>
        </p:txBody>
      </p:sp>
      <p:pic>
        <p:nvPicPr>
          <p:cNvPr id="4" name="Obrázok 3" descr="žubréééén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887401"/>
            <a:ext cx="2808312" cy="268256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 2" pitchFamily="18" charset="2"/>
              <a:buChar char=""/>
            </a:pPr>
            <a:r>
              <a:rPr lang="sk-SK" dirty="0" smtClean="0"/>
              <a:t> </a:t>
            </a:r>
            <a:r>
              <a:rPr lang="sk-SK" sz="2400" dirty="0" smtClean="0"/>
              <a:t>Vzájomne spolu komunikujú</a:t>
            </a:r>
          </a:p>
          <a:p>
            <a:pPr>
              <a:buClr>
                <a:schemeClr val="accent1"/>
              </a:buClr>
              <a:buFont typeface="Wingdings 2" pitchFamily="18" charset="2"/>
              <a:buChar char=""/>
            </a:pPr>
            <a:r>
              <a:rPr lang="sk-SK" sz="2400" dirty="0" smtClean="0"/>
              <a:t> Dvíhanie sa → znak dominancie</a:t>
            </a:r>
          </a:p>
          <a:p>
            <a:pPr>
              <a:buClr>
                <a:schemeClr val="accent1"/>
              </a:buClr>
              <a:buFont typeface="Wingdings 2" pitchFamily="18" charset="2"/>
              <a:buChar char=""/>
            </a:pPr>
            <a:r>
              <a:rPr lang="sk-SK" sz="2400" dirty="0" smtClean="0"/>
              <a:t> Skupiny sa kvôli páreniu stretávajú 1 až 2-krát ročne</a:t>
            </a:r>
          </a:p>
          <a:p>
            <a:pPr>
              <a:buClr>
                <a:schemeClr val="accent1"/>
              </a:buClr>
              <a:buFont typeface="Wingdings 2" pitchFamily="18" charset="2"/>
              <a:buChar char=""/>
            </a:pPr>
            <a:r>
              <a:rPr lang="sk-SK" sz="2400" dirty="0" smtClean="0"/>
              <a:t> Prebieha dvorenie </a:t>
            </a:r>
          </a:p>
          <a:p>
            <a:pPr>
              <a:buClr>
                <a:schemeClr val="accent1"/>
              </a:buClr>
              <a:buFont typeface="Wingdings 2" pitchFamily="18" charset="2"/>
              <a:buChar char=""/>
            </a:pPr>
            <a:r>
              <a:rPr lang="sk-SK" sz="2400" dirty="0" smtClean="0"/>
              <a:t> Sú starostlivými rodičmi</a:t>
            </a:r>
          </a:p>
          <a:p>
            <a:pPr>
              <a:buClr>
                <a:schemeClr val="accent1"/>
              </a:buClr>
              <a:buFont typeface="Wingdings 2" pitchFamily="18" charset="2"/>
              <a:buChar char=""/>
            </a:pPr>
            <a:r>
              <a:rPr lang="sk-SK" sz="2400" dirty="0" smtClean="0"/>
              <a:t> Vajíčka kladú na zem skryté pod lístím </a:t>
            </a:r>
          </a:p>
          <a:p>
            <a:pPr>
              <a:buClr>
                <a:schemeClr val="accent1"/>
              </a:buClr>
              <a:buFont typeface="Wingdings 2" pitchFamily="18" charset="2"/>
              <a:buChar char=""/>
            </a:pPr>
            <a:r>
              <a:rPr lang="sk-SK" sz="2400" dirty="0" smtClean="0"/>
              <a:t> Žubrienky </a:t>
            </a:r>
            <a:r>
              <a:rPr lang="sk-SK" sz="2400" smtClean="0"/>
              <a:t>sa zanoria </a:t>
            </a:r>
            <a:r>
              <a:rPr lang="sk-SK" sz="2400" dirty="0" smtClean="0"/>
              <a:t>do slizu na chrbte rodičov</a:t>
            </a:r>
          </a:p>
          <a:p>
            <a:pPr>
              <a:buClr>
                <a:schemeClr val="accent1"/>
              </a:buClr>
              <a:buFont typeface="Wingdings 2" pitchFamily="18" charset="2"/>
              <a:buChar char=""/>
            </a:pPr>
            <a:r>
              <a:rPr lang="sk-SK" sz="2400" dirty="0" smtClean="0"/>
              <a:t> Živia sa riasami a larvami komárov</a:t>
            </a:r>
          </a:p>
          <a:p>
            <a:pPr>
              <a:buClr>
                <a:schemeClr val="accent1"/>
              </a:buClr>
              <a:buFont typeface="Wingdings 2" pitchFamily="18" charset="2"/>
              <a:buChar char=""/>
            </a:pPr>
            <a:r>
              <a:rPr lang="sk-SK" sz="2400" dirty="0" smtClean="0"/>
              <a:t> Do pohlavnej dospelosti ostávajú v blízkosti matky</a:t>
            </a:r>
          </a:p>
          <a:p>
            <a:pPr>
              <a:buClr>
                <a:schemeClr val="accent1"/>
              </a:buClr>
              <a:buNone/>
            </a:pPr>
            <a:r>
              <a:rPr lang="sk-SK" sz="2400" dirty="0" smtClean="0"/>
              <a:t> </a:t>
            </a:r>
            <a:endParaRPr lang="sk-SK" dirty="0"/>
          </a:p>
        </p:txBody>
      </p:sp>
      <p:pic>
        <p:nvPicPr>
          <p:cNvPr id="6" name="Obrázok 5" descr="žubrien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725144"/>
            <a:ext cx="2304256" cy="1979495"/>
          </a:xfrm>
          <a:prstGeom prst="rect">
            <a:avLst/>
          </a:prstGeom>
        </p:spPr>
      </p:pic>
      <p:pic>
        <p:nvPicPr>
          <p:cNvPr id="7" name="Obrázok 6" descr="žubrén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797152"/>
            <a:ext cx="2736304" cy="1825861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439</TotalTime>
  <Words>428</Words>
  <Application>Microsoft Office PowerPoint</Application>
  <PresentationFormat>Prezentácia na obrazovke (4:3)</PresentationFormat>
  <Paragraphs>76</Paragraphs>
  <Slides>13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Tok</vt:lpstr>
      <vt:lpstr>Pralesnička strašná (Phyllobates terribilis)</vt:lpstr>
      <vt:lpstr> Popis:</vt:lpstr>
      <vt:lpstr>Mätovo-zelená:</vt:lpstr>
      <vt:lpstr>Žltá:</vt:lpstr>
      <vt:lpstr>Oranžová:</vt:lpstr>
      <vt:lpstr>Jed:</vt:lpstr>
      <vt:lpstr>Snímka 7</vt:lpstr>
      <vt:lpstr>Spôsob života:</vt:lpstr>
      <vt:lpstr>Snímka 9</vt:lpstr>
      <vt:lpstr>Chov:</vt:lpstr>
      <vt:lpstr>Videá:</vt:lpstr>
      <vt:lpstr>Zdroje:</vt:lpstr>
      <vt:lpstr>Ďakujem za pozornosť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Pralesnička strašná</dc:title>
  <dc:creator>admin</dc:creator>
  <cp:lastModifiedBy>admin</cp:lastModifiedBy>
  <cp:revision>32</cp:revision>
  <dcterms:created xsi:type="dcterms:W3CDTF">2013-05-21T17:27:07Z</dcterms:created>
  <dcterms:modified xsi:type="dcterms:W3CDTF">2013-06-04T18:27:03Z</dcterms:modified>
</cp:coreProperties>
</file>